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2" r:id="rId1"/>
  </p:sldMasterIdLst>
  <p:notesMasterIdLst>
    <p:notesMasterId r:id="rId50"/>
  </p:notesMasterIdLst>
  <p:sldIdLst>
    <p:sldId id="256" r:id="rId2"/>
    <p:sldId id="257" r:id="rId3"/>
    <p:sldId id="300" r:id="rId4"/>
    <p:sldId id="258" r:id="rId5"/>
    <p:sldId id="301" r:id="rId6"/>
    <p:sldId id="259" r:id="rId7"/>
    <p:sldId id="302" r:id="rId8"/>
    <p:sldId id="260" r:id="rId9"/>
    <p:sldId id="303" r:id="rId10"/>
    <p:sldId id="261" r:id="rId11"/>
    <p:sldId id="262" r:id="rId12"/>
    <p:sldId id="304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5" r:id="rId35"/>
    <p:sldId id="284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9" r:id="rId4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343" autoAdjust="0"/>
  </p:normalViewPr>
  <p:slideViewPr>
    <p:cSldViewPr snapToGrid="0">
      <p:cViewPr>
        <p:scale>
          <a:sx n="60" d="100"/>
          <a:sy n="60" d="100"/>
        </p:scale>
        <p:origin x="1086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36C745-0E5A-454C-8A98-B7000B09670B}" type="datetimeFigureOut">
              <a:rPr lang="es-CO" smtClean="0"/>
              <a:t>16/05/2024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7FEE98-58B5-40DF-BB84-8215D804159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09818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7FEE98-58B5-40DF-BB84-8215D804159E}" type="slidenum">
              <a:rPr lang="es-CO" smtClean="0"/>
              <a:t>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66805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smtClean="0"/>
              <a:pPr/>
              <a:t>5/16/2024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33057262"/>
      </p:ext>
    </p:extLst>
  </p:cSld>
  <p:clrMapOvr>
    <a:masterClrMapping/>
  </p:clrMapOvr>
  <p:transition spd="slow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5/16/2024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899489"/>
      </p:ext>
    </p:extLst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smtClean="0"/>
              <a:pPr/>
              <a:t>5/16/2024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smtClean="0"/>
              <a:pPr/>
              <a:t>‹Nº›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2332000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5/16/2024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935660"/>
      </p:ext>
    </p:extLst>
  </p:cSld>
  <p:clrMapOvr>
    <a:masterClrMapping/>
  </p:clrMapOvr>
  <p:transition spd="slow">
    <p:cover/>
  </p:transition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5/16/2024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576926"/>
      </p:ext>
    </p:extLst>
  </p:cSld>
  <p:clrMapOvr>
    <a:masterClrMapping/>
  </p:clrMapOvr>
  <p:transition spd="slow">
    <p:cover/>
  </p:transition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5/16/2024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161699"/>
      </p:ext>
    </p:extLst>
  </p:cSld>
  <p:clrMapOvr>
    <a:masterClrMapping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5/16/2024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582785"/>
      </p:ext>
    </p:extLst>
  </p:cSld>
  <p:clrMapOvr>
    <a:masterClrMapping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smtClean="0"/>
              <a:t>5/16/2024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47367487"/>
      </p:ext>
    </p:extLst>
  </p:cSld>
  <p:clrMapOvr>
    <a:masterClrMapping/>
  </p:clrMapOvr>
  <p:transition spd="slow">
    <p:cover/>
  </p:transition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smtClean="0"/>
              <a:t>5/16/2024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776422"/>
      </p:ext>
    </p:extLst>
  </p:cSld>
  <p:clrMapOvr>
    <a:masterClrMapping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5/16/2024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8663057"/>
      </p:ext>
    </p:extLst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5/16/2024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138043"/>
      </p:ext>
    </p:extLst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smtClean="0"/>
              <a:pPr/>
              <a:t>5/16/2024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30989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 spd="slow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10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hdphoto" Target="../media/hdphoto7.wdp"/><Relationship Id="rId7" Type="http://schemas.microsoft.com/office/2007/relationships/hdphoto" Target="../media/hdphoto9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png"/><Relationship Id="rId5" Type="http://schemas.microsoft.com/office/2007/relationships/hdphoto" Target="../media/hdphoto8.wdp"/><Relationship Id="rId4" Type="http://schemas.openxmlformats.org/officeDocument/2006/relationships/image" Target="../media/image18.png"/><Relationship Id="rId9" Type="http://schemas.openxmlformats.org/officeDocument/2006/relationships/image" Target="../media/image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65233F-D9B4-E0FA-A4E8-9060AB4CB5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sz="6000" dirty="0"/>
              <a:t>INDUCCIÓN EN SEGURIDAD Y SALUD EN EL TRABAJO</a:t>
            </a:r>
            <a:endParaRPr lang="es-CO" sz="60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481" y="6270170"/>
            <a:ext cx="958261" cy="37967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249" y="5404091"/>
            <a:ext cx="3754362" cy="211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82863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190180-0FFF-0CE1-01F9-F6EA66208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621" y="3248917"/>
            <a:ext cx="8187071" cy="4064627"/>
          </a:xfrm>
        </p:spPr>
        <p:txBody>
          <a:bodyPr>
            <a:normAutofit fontScale="90000"/>
          </a:bodyPr>
          <a:lstStyle/>
          <a:p>
            <a:pPr algn="ctr"/>
            <a:r>
              <a:rPr lang="es-MX" dirty="0"/>
              <a:t>¿QUÉ ES SEGURIDAD Y SALUD EN EL TRABAJO (SST)?</a:t>
            </a:r>
            <a:br>
              <a:rPr lang="es-MX" dirty="0"/>
            </a:br>
            <a:r>
              <a:rPr lang="es-MX" dirty="0"/>
              <a:t/>
            </a:r>
            <a:br>
              <a:rPr lang="es-MX" dirty="0"/>
            </a:br>
            <a:endParaRPr lang="es-CO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481" y="6270170"/>
            <a:ext cx="958261" cy="37967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249" y="5404091"/>
            <a:ext cx="3754362" cy="211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36955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4A8AF2C0-0B47-9F30-764D-E5C2621928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5501" y="1265034"/>
            <a:ext cx="5113221" cy="4139057"/>
          </a:xfrm>
        </p:spPr>
        <p:txBody>
          <a:bodyPr/>
          <a:lstStyle/>
          <a:p>
            <a:pPr algn="just"/>
            <a:r>
              <a:rPr lang="es-MX" sz="3200" dirty="0"/>
              <a:t>Es una disciplina que se encarga de la prevención de las lesiones y enfermedades causadas por las condiciones de trabajo y la protección y promoción de la salud de los trabajadores. </a:t>
            </a:r>
            <a:endParaRPr lang="es-CO" sz="3200" dirty="0"/>
          </a:p>
          <a:p>
            <a:pPr algn="just"/>
            <a:endParaRPr lang="es-CO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346A593-4FF9-D994-DEBA-8DE69CD51A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01425" y="1597676"/>
            <a:ext cx="5319802" cy="294033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481" y="6270170"/>
            <a:ext cx="958261" cy="37967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249" y="5404091"/>
            <a:ext cx="3754362" cy="211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30128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06D7B6-D680-AA82-B4C5-66EA11C7D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¿Cuál es el objetivo de la </a:t>
            </a:r>
            <a:r>
              <a:rPr lang="es-MX" dirty="0" err="1"/>
              <a:t>sst</a:t>
            </a:r>
            <a:r>
              <a:rPr lang="es-MX" dirty="0"/>
              <a:t>?</a:t>
            </a:r>
            <a:endParaRPr lang="es-CO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481" y="6270170"/>
            <a:ext cx="958261" cy="37967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249" y="5404091"/>
            <a:ext cx="3754362" cy="211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87295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4EB4A203-7CB0-E5D8-BE99-726D254042D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229775" y="1080410"/>
            <a:ext cx="7732450" cy="4984750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es-MX" sz="3600" dirty="0"/>
              <a:t>Su objetivo es mejorar las condiciones del medio ambiente de trabajo, así como la salud en el entorno laboral, que conlleva a la promoción y el mantenimiento del bienestar físico, mental y social de todos los trabajadores.</a:t>
            </a:r>
          </a:p>
          <a:p>
            <a:pPr marL="0" indent="0" algn="just">
              <a:buNone/>
            </a:pPr>
            <a:endParaRPr lang="es-MX" sz="3600" dirty="0"/>
          </a:p>
          <a:p>
            <a:pPr marL="0" indent="0" algn="ctr">
              <a:buNone/>
            </a:pPr>
            <a:r>
              <a:rPr lang="es-MX" sz="3600" b="1" dirty="0"/>
              <a:t>RESOLUCIÓN 0312 DE 2019 </a:t>
            </a:r>
          </a:p>
          <a:p>
            <a:pPr marL="0" indent="0" algn="ctr">
              <a:buNone/>
            </a:pPr>
            <a:r>
              <a:rPr lang="es-MX" sz="3600" b="1" dirty="0"/>
              <a:t>DECRETO 1072 DE 2015 ARTICULO 2.2.4.6.2 </a:t>
            </a:r>
          </a:p>
          <a:p>
            <a:pPr marL="0" indent="0" algn="just">
              <a:buNone/>
            </a:pPr>
            <a:endParaRPr lang="es-CO" sz="36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481" y="6270170"/>
            <a:ext cx="958261" cy="3796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249" y="5404091"/>
            <a:ext cx="3754362" cy="21118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5985929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02AA38-E1E4-B3FC-9DF7-264F4A979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MX" dirty="0"/>
              <a:t>¿QUÉ ES COMITÉ DE CONVIVENCIA LABORAL CCL?</a:t>
            </a:r>
            <a:endParaRPr lang="es-CO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481" y="6270170"/>
            <a:ext cx="958261" cy="37967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249" y="5404091"/>
            <a:ext cx="3754362" cy="211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9150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994D6426-23ED-567E-02FC-CC14AA3B5D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175" y="920750"/>
            <a:ext cx="6157913" cy="498475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sz="3600" dirty="0"/>
              <a:t>Es un equipo que busca prevenir el acoso laboral contribuyendo a proteger a los empleados contra los riesgos psicosociales que afectan la salud en los lugares de trabajo, conforme lo establece la resolución 0652 de 2012.</a:t>
            </a:r>
            <a:endParaRPr lang="es-CO" sz="3600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23D9940-AF38-DF8A-1E65-BCCB2B937A9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2552" b="85452" l="10000" r="90000"/>
                    </a14:imgEffect>
                  </a14:imgLayer>
                </a14:imgProps>
              </a:ext>
            </a:extLst>
          </a:blip>
          <a:srcRect t="3440" b="5435"/>
          <a:stretch/>
        </p:blipFill>
        <p:spPr>
          <a:xfrm>
            <a:off x="8008275" y="1669002"/>
            <a:ext cx="3779992" cy="344453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481" y="6270170"/>
            <a:ext cx="958261" cy="37967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249" y="5404091"/>
            <a:ext cx="3754362" cy="211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53489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C1D74D-8E7C-93F1-9998-B47EED0DD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¿Cuáles son las funciones del </a:t>
            </a:r>
            <a:r>
              <a:rPr lang="es-MX" dirty="0" err="1"/>
              <a:t>ccl</a:t>
            </a:r>
            <a:r>
              <a:rPr lang="es-MX" dirty="0"/>
              <a:t>?</a:t>
            </a:r>
            <a:endParaRPr lang="es-CO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481" y="6270170"/>
            <a:ext cx="958261" cy="37967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249" y="5404091"/>
            <a:ext cx="3754362" cy="211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46001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70DBB8D6-6E38-1407-F17C-2BD3DB7E125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336307" y="628420"/>
            <a:ext cx="7519386" cy="498475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MX" sz="3200" dirty="0"/>
              <a:t>• Recibir y tramitar las quejas que pueda contribuir acoso laboral, así como las pruebas      que las soportan.</a:t>
            </a:r>
          </a:p>
          <a:p>
            <a:pPr marL="0" indent="0" algn="just">
              <a:buNone/>
            </a:pPr>
            <a:endParaRPr lang="es-MX" sz="3200" dirty="0"/>
          </a:p>
          <a:p>
            <a:pPr marL="0" indent="0" algn="just">
              <a:buNone/>
            </a:pPr>
            <a:r>
              <a:rPr lang="es-MX" sz="3200" dirty="0"/>
              <a:t>• Adelantar reuniones con el fin de crear un espacio de diálogo para llegar a una solución efectiva de las controversias</a:t>
            </a:r>
          </a:p>
          <a:p>
            <a:pPr marL="0" indent="0" algn="just">
              <a:buNone/>
            </a:pPr>
            <a:endParaRPr lang="es-MX" sz="3200" dirty="0"/>
          </a:p>
          <a:p>
            <a:pPr marL="0" indent="0" algn="just">
              <a:buNone/>
            </a:pPr>
            <a:r>
              <a:rPr lang="es-MX" sz="3200" dirty="0"/>
              <a:t>• Realizar campañas de prevención del acoso laboral</a:t>
            </a:r>
          </a:p>
          <a:p>
            <a:pPr algn="just"/>
            <a:endParaRPr lang="es-CO" sz="32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481" y="6270170"/>
            <a:ext cx="958261" cy="3796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249" y="5404091"/>
            <a:ext cx="3754362" cy="21118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8126249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7D89DF-FBFA-F745-B0C3-74E946A4F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839" y="373507"/>
            <a:ext cx="10178322" cy="1492132"/>
          </a:xfrm>
        </p:spPr>
        <p:txBody>
          <a:bodyPr/>
          <a:lstStyle/>
          <a:p>
            <a:pPr algn="ctr"/>
            <a:r>
              <a:rPr lang="es-MX" dirty="0"/>
              <a:t>POLÍTICA DE SST Resolución 033 de 2021 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F0BAAF-0A86-5083-49B0-41C52259F8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5085" y="2250490"/>
            <a:ext cx="9161829" cy="359359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MX" sz="2800" dirty="0"/>
              <a:t>EL INSTITUTO MUNICIPAL DE CULTURA Y TURISMO DE CAJICÁ, cuenta con una política de Seguridad y Salud en el Trabajo y se asegura que el personal propio, contratistas y partes interesadas, la tengan a su disposición mediante los diversos canales de comunicación.</a:t>
            </a:r>
          </a:p>
          <a:p>
            <a:pPr marL="0" indent="0" algn="just">
              <a:buNone/>
            </a:pPr>
            <a:r>
              <a:rPr lang="es-MX" sz="2800" dirty="0"/>
              <a:t>Esta política, es aprobada, adoptada y firmada por el director, mediante la Resolución 033 de 2021, definida de acuerdo con las características del Instituto.</a:t>
            </a:r>
          </a:p>
          <a:p>
            <a:pPr marL="0" indent="0" algn="just">
              <a:buNone/>
            </a:pPr>
            <a:endParaRPr lang="es-CO" sz="36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481" y="6270170"/>
            <a:ext cx="958261" cy="3796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249" y="5404091"/>
            <a:ext cx="3754362" cy="21118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1010575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AAAB40-1ED9-DFAA-5456-F9728C9BA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4051" y="1396686"/>
            <a:ext cx="8187071" cy="4064627"/>
          </a:xfrm>
        </p:spPr>
        <p:txBody>
          <a:bodyPr>
            <a:normAutofit fontScale="90000"/>
          </a:bodyPr>
          <a:lstStyle/>
          <a:p>
            <a:pPr algn="ctr"/>
            <a:r>
              <a:rPr lang="es-MX" dirty="0"/>
              <a:t>¿cuáles son los objetivos de la política </a:t>
            </a:r>
            <a:r>
              <a:rPr lang="es-MX" dirty="0" err="1"/>
              <a:t>sst</a:t>
            </a:r>
            <a:r>
              <a:rPr lang="es-MX" dirty="0"/>
              <a:t>?</a:t>
            </a:r>
            <a:endParaRPr lang="es-CO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481" y="6270170"/>
            <a:ext cx="958261" cy="37967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249" y="5404091"/>
            <a:ext cx="3754362" cy="211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7660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B962BF2F-3903-5B94-5FA2-32A947C311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5159" y="228293"/>
            <a:ext cx="6157913" cy="498475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MX" sz="2000" dirty="0"/>
              <a:t>• Proteger la seguridad y salud de todos los colaboradores (integridad).</a:t>
            </a:r>
          </a:p>
          <a:p>
            <a:pPr marL="0" indent="0" algn="just">
              <a:buNone/>
            </a:pPr>
            <a:r>
              <a:rPr lang="es-MX" sz="2000" dirty="0"/>
              <a:t>• Destinar los recursos financieros y logísticos a que hubiere lugar para el desarrollo del Sistema de Gestión SST</a:t>
            </a:r>
          </a:p>
          <a:p>
            <a:pPr marL="0" indent="0" algn="just">
              <a:buNone/>
            </a:pPr>
            <a:r>
              <a:rPr lang="es-MX" sz="2000" dirty="0"/>
              <a:t>• Identificar los peligros, evaluar y valorar los riesgos de cada una de las actividades que se realizan y establecer los respectivos controles</a:t>
            </a:r>
          </a:p>
          <a:p>
            <a:pPr marL="0" indent="0" algn="just">
              <a:buNone/>
            </a:pPr>
            <a:r>
              <a:rPr lang="es-MX" sz="2000" dirty="0"/>
              <a:t>• Cumplir con la normatividad nacional vigente en SST.</a:t>
            </a:r>
          </a:p>
          <a:p>
            <a:pPr marL="0" indent="0" algn="just">
              <a:buNone/>
            </a:pPr>
            <a:r>
              <a:rPr lang="es-MX" sz="2000" dirty="0"/>
              <a:t>• Garantizar el mejoramiento continuo en SST.</a:t>
            </a:r>
          </a:p>
          <a:p>
            <a:pPr marL="0" indent="0" algn="just">
              <a:buNone/>
            </a:pPr>
            <a:r>
              <a:rPr lang="es-MX" sz="2000" dirty="0"/>
              <a:t>• La política es divulgada y socializada a los colaboradores a través de diversas modalidades de comunicación (inducción y reinducción, cartelera, página web institucional, etc.).</a:t>
            </a:r>
          </a:p>
          <a:p>
            <a:pPr marL="0" indent="0" algn="just">
              <a:buNone/>
            </a:pPr>
            <a:r>
              <a:rPr lang="es-MX" sz="2000" dirty="0"/>
              <a:t>• Se revisa como mínimo una vez al año y se ajusta según cambios del SGSST; cada vez que se actualice será firmada por el director del instituto y fechada nuevamente.</a:t>
            </a:r>
          </a:p>
          <a:p>
            <a:pPr algn="just"/>
            <a:endParaRPr lang="es-CO" sz="2000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0765361-8426-6AD7-F87B-6E4CD7E5CA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33072" y="1376544"/>
            <a:ext cx="5396072" cy="359450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481" y="6270170"/>
            <a:ext cx="958261" cy="37967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249" y="5404091"/>
            <a:ext cx="3754362" cy="211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72864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C2CC1A-6CA0-E9B8-0FBF-7921236BD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839" y="364629"/>
            <a:ext cx="10178322" cy="1492132"/>
          </a:xfrm>
        </p:spPr>
        <p:txBody>
          <a:bodyPr>
            <a:normAutofit fontScale="90000"/>
          </a:bodyPr>
          <a:lstStyle/>
          <a:p>
            <a:pPr algn="ctr"/>
            <a:r>
              <a:rPr lang="es-MX" dirty="0"/>
              <a:t>POLÍTICA CONTRA EL CONSUMO DE ALCOHOL, TABACO Y SPA Resolución 032 de 2021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795A2DF-3A70-436A-BADC-67B2711FDA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6510" y="2578964"/>
            <a:ext cx="9658979" cy="3593591"/>
          </a:xfrm>
        </p:spPr>
        <p:txBody>
          <a:bodyPr>
            <a:normAutofit lnSpcReduction="10000"/>
          </a:bodyPr>
          <a:lstStyle/>
          <a:p>
            <a:pPr algn="just"/>
            <a:r>
              <a:rPr lang="es-MX" sz="2400" dirty="0"/>
              <a:t>EL INSTITUTO MUNICIPAL DE CULTURA Y TURISMO DE CAJICÁ, cuenta con una política de prevención del consumo de alcohol, tabaco y SPA, y se asegura que el personal propio, contratistas y partes interesadas, la tengan a su disposición mediante los diversos canales de comunicación.</a:t>
            </a:r>
          </a:p>
          <a:p>
            <a:pPr algn="just"/>
            <a:r>
              <a:rPr lang="es-MX" sz="2400" dirty="0"/>
              <a:t>Dicha política, es aprobada, adoptada y firmada por el director, mediante la Resolución 032 de 2021, reflejando el compromiso directivo hacia los colaboradores de promover buenos hábitos de vida y espacios propicios para la no generación de enfermedades tanto laborales como de origen común.</a:t>
            </a:r>
          </a:p>
          <a:p>
            <a:pPr algn="just"/>
            <a:endParaRPr lang="es-CO" sz="24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481" y="6270170"/>
            <a:ext cx="958261" cy="3796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249" y="5404091"/>
            <a:ext cx="3754362" cy="21118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6512742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6EAC1E-FF8A-02AA-4D5F-A44ED6281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POLÍTICA DE ACOSO LABORAL Resolución 053 de 2022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A1F232D-6A35-039D-8F86-A29683447F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7629" y="2392534"/>
            <a:ext cx="9046419" cy="3593591"/>
          </a:xfrm>
        </p:spPr>
        <p:txBody>
          <a:bodyPr>
            <a:normAutofit/>
          </a:bodyPr>
          <a:lstStyle/>
          <a:p>
            <a:pPr algn="just"/>
            <a:r>
              <a:rPr lang="es-MX" sz="2400" dirty="0"/>
              <a:t>EL INSTITUTO MUNICIPAL DE CULTURA Y TURISMO DE CAJICÁ, cuenta con una política de acoso laboral y se asegura que el personal propio, contratistas y partes interesadas, la tengan a su disposición mediante los diversos canales de comunicación.</a:t>
            </a:r>
          </a:p>
          <a:p>
            <a:pPr algn="just"/>
            <a:r>
              <a:rPr lang="es-MX" sz="2400" dirty="0"/>
              <a:t>Dicha política, es aprobada, adoptada y firmada por el director, mediante la Resolución 053 de 2022, definida de acuerdo con las características del Instituto y reflejando el compromiso directivo hacia los colaboradores:</a:t>
            </a:r>
          </a:p>
          <a:p>
            <a:pPr algn="just"/>
            <a:endParaRPr lang="es-CO" sz="24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481" y="6270170"/>
            <a:ext cx="958261" cy="37967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249" y="5404091"/>
            <a:ext cx="3754362" cy="211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51033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84577871-B79E-84DA-F641-02897D910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4222" y="985111"/>
            <a:ext cx="10582182" cy="4064627"/>
          </a:xfrm>
        </p:spPr>
        <p:txBody>
          <a:bodyPr>
            <a:normAutofit/>
          </a:bodyPr>
          <a:lstStyle/>
          <a:p>
            <a:r>
              <a:rPr lang="es-CO" sz="7200" dirty="0"/>
              <a:t>ROLES Y RESPONSABILIDADES SG-SST 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481" y="6270170"/>
            <a:ext cx="958261" cy="37967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249" y="5404091"/>
            <a:ext cx="3754362" cy="211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46657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8C12E87E-1A66-15D8-FCA5-7BA673813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987" y="1966403"/>
            <a:ext cx="6624130" cy="1196671"/>
          </a:xfrm>
        </p:spPr>
        <p:txBody>
          <a:bodyPr>
            <a:noAutofit/>
          </a:bodyPr>
          <a:lstStyle/>
          <a:p>
            <a:pPr algn="ctr"/>
            <a:r>
              <a:rPr lang="es-CO" sz="4000" dirty="0"/>
              <a:t>RESPONSABILIDADES DEL ENCARGADO DEL SG-SST</a:t>
            </a:r>
          </a:p>
        </p:txBody>
      </p:sp>
      <p:pic>
        <p:nvPicPr>
          <p:cNvPr id="2" name="Marcador de contenido 1">
            <a:extLst>
              <a:ext uri="{FF2B5EF4-FFF2-40B4-BE49-F238E27FC236}">
                <a16:creationId xmlns:a16="http://schemas.microsoft.com/office/drawing/2014/main" id="{9775782E-81D6-FCD1-1F72-28660E6F14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78738" y="1245394"/>
            <a:ext cx="4216400" cy="421640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0665308D-CBAD-6D1A-4390-16319E65E3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8071" y="3882165"/>
            <a:ext cx="7031114" cy="1116338"/>
          </a:xfrm>
        </p:spPr>
        <p:txBody>
          <a:bodyPr>
            <a:noAutofit/>
          </a:bodyPr>
          <a:lstStyle/>
          <a:p>
            <a:r>
              <a:rPr lang="es-CO" sz="4000" dirty="0">
                <a:solidFill>
                  <a:schemeClr val="tx1"/>
                </a:solidFill>
              </a:rPr>
              <a:t>Paula Andrea Cárdenas Rocha 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481" y="6270170"/>
            <a:ext cx="958261" cy="37967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249" y="5404091"/>
            <a:ext cx="3754362" cy="211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86471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81C043FD-9C98-73CC-9F1B-83320AEF4B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7241" y="324037"/>
            <a:ext cx="8997518" cy="359359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MX" sz="2400" dirty="0"/>
              <a:t>• Planificar, organizar, dirigir, desarrollar y aplicar el SG.SST y como mínimo una vez al año realizar su evaluación mediante los indicadores definidos. </a:t>
            </a:r>
          </a:p>
          <a:p>
            <a:pPr marL="0" indent="0" algn="just">
              <a:buNone/>
            </a:pPr>
            <a:r>
              <a:rPr lang="es-MX" sz="2400" dirty="0"/>
              <a:t>• Promover la participación de todos los miembros de </a:t>
            </a:r>
            <a:r>
              <a:rPr lang="es-MX" sz="2400" dirty="0" err="1"/>
              <a:t>Inscultura</a:t>
            </a:r>
            <a:r>
              <a:rPr lang="es-MX" sz="2400" dirty="0"/>
              <a:t> en la implementación del SG-SST haciendo seguimiento sobre las tareas especificas tales como el diligenciamiento de formatos, cumplimiento de actividades, desarrollo de capacitaciones, etc.</a:t>
            </a:r>
          </a:p>
          <a:p>
            <a:pPr marL="0" indent="0" algn="just">
              <a:buNone/>
            </a:pPr>
            <a:r>
              <a:rPr lang="es-MX" sz="2400" dirty="0"/>
              <a:t>• Coordinar con el Vigía en SST, la elaboración y actualización de la matriz de identificación de peligros, evaluación y valoración de riesgos y hacer la priorización para focalizar la intervención.</a:t>
            </a:r>
          </a:p>
          <a:p>
            <a:pPr marL="0" indent="0" algn="just">
              <a:buNone/>
            </a:pPr>
            <a:r>
              <a:rPr lang="es-MX" sz="2400" dirty="0"/>
              <a:t>• Promover la comprensión de las políticas en todos los niveles de la organización.</a:t>
            </a:r>
          </a:p>
          <a:p>
            <a:pPr marL="0" indent="0" algn="just">
              <a:buNone/>
            </a:pPr>
            <a:r>
              <a:rPr lang="es-MX" sz="2400" dirty="0"/>
              <a:t>• Gestionar los recursos para cumplir con el sistema de gestión de seguridad y salud en el trabajo y hacer seguimiento a los indicadores.</a:t>
            </a:r>
          </a:p>
          <a:p>
            <a:pPr algn="just"/>
            <a:endParaRPr lang="es-CO" sz="24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481" y="6270170"/>
            <a:ext cx="958261" cy="3796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249" y="5404091"/>
            <a:ext cx="3754362" cy="21118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1853005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8F0BB1F-4878-D205-FE3B-0C44FF9F0E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9561" y="661387"/>
            <a:ext cx="9152878" cy="359359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MX" sz="2400" dirty="0"/>
              <a:t>• Coordinar las necesidades de capacitación en materia de prevención según los riesgos prioritarios y el cronograma de capacitación.</a:t>
            </a:r>
          </a:p>
          <a:p>
            <a:pPr marL="0" indent="0" algn="just">
              <a:buNone/>
            </a:pPr>
            <a:r>
              <a:rPr lang="es-MX" sz="2400" dirty="0"/>
              <a:t>• Apoyar en la investigación de los accidentes e incidentes de trabajo.</a:t>
            </a:r>
          </a:p>
          <a:p>
            <a:pPr marL="0" indent="0" algn="just">
              <a:buNone/>
            </a:pPr>
            <a:r>
              <a:rPr lang="es-MX" sz="2400" dirty="0"/>
              <a:t>• Participar de las reuniones con el vigía en SST.</a:t>
            </a:r>
          </a:p>
          <a:p>
            <a:pPr marL="0" indent="0" algn="just">
              <a:buNone/>
            </a:pPr>
            <a:r>
              <a:rPr lang="es-MX" sz="2400" dirty="0"/>
              <a:t>• Implementación y seguimiento del SG-SST mediante la evaluación de los indicadores.</a:t>
            </a:r>
          </a:p>
          <a:p>
            <a:pPr marL="0" indent="0" algn="just">
              <a:buNone/>
            </a:pPr>
            <a:r>
              <a:rPr lang="es-MX" sz="2400" dirty="0"/>
              <a:t>• Contar con la licencia vigente en SST emitida por los entes autorizados.</a:t>
            </a:r>
          </a:p>
          <a:p>
            <a:pPr marL="0" indent="0" algn="just">
              <a:buNone/>
            </a:pPr>
            <a:r>
              <a:rPr lang="es-MX" sz="2400" dirty="0"/>
              <a:t>• Aprobar el curso de 50 horas de seguridad y salud en el trabajo exigido en la resolución 0312 de 2019, como uno de los estándares mínimos. </a:t>
            </a:r>
          </a:p>
          <a:p>
            <a:pPr marL="0" indent="0" algn="just">
              <a:buNone/>
            </a:pPr>
            <a:endParaRPr lang="es-CO" sz="24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481" y="6270170"/>
            <a:ext cx="958261" cy="37967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249" y="5404091"/>
            <a:ext cx="3754362" cy="211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01430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posición de imagen 1">
            <a:extLst>
              <a:ext uri="{FF2B5EF4-FFF2-40B4-BE49-F238E27FC236}">
                <a16:creationId xmlns:a16="http://schemas.microsoft.com/office/drawing/2014/main" id="{079C4B19-4E5D-6E1A-6D58-C7F91FC3C06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3201" r="13201"/>
          <a:stretch>
            <a:fillRect/>
          </a:stretch>
        </p:blipFill>
        <p:spPr>
          <a:xfrm>
            <a:off x="8146513" y="915170"/>
            <a:ext cx="3416592" cy="464225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E75AC7A3-C7BC-1A45-B17A-76FD7FB23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575" y="1797324"/>
            <a:ext cx="6896198" cy="1196670"/>
          </a:xfrm>
        </p:spPr>
        <p:txBody>
          <a:bodyPr>
            <a:noAutofit/>
          </a:bodyPr>
          <a:lstStyle/>
          <a:p>
            <a:r>
              <a:rPr lang="es-CO" sz="4000" dirty="0"/>
              <a:t>RESPONSABILIDADES DEL VIGÍA SG-SST:</a:t>
            </a: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19CC5627-2C93-179A-2FB9-F999A4D338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65994" y="3765445"/>
            <a:ext cx="4428341" cy="4164164"/>
          </a:xfrm>
        </p:spPr>
        <p:txBody>
          <a:bodyPr>
            <a:normAutofit/>
          </a:bodyPr>
          <a:lstStyle/>
          <a:p>
            <a:r>
              <a:rPr lang="es-CO" sz="4000" dirty="0" smtClean="0">
                <a:solidFill>
                  <a:schemeClr val="tx1"/>
                </a:solidFill>
              </a:rPr>
              <a:t>John </a:t>
            </a:r>
            <a:r>
              <a:rPr lang="es-CO" sz="4000" dirty="0">
                <a:solidFill>
                  <a:schemeClr val="tx1"/>
                </a:solidFill>
              </a:rPr>
              <a:t>Jairo Moncada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481" y="6270170"/>
            <a:ext cx="958261" cy="37967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249" y="5404091"/>
            <a:ext cx="3754362" cy="211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23680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5E98EAB5-0D95-861F-EFAA-1AC4AC4F6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551061"/>
            <a:ext cx="10178322" cy="1492132"/>
          </a:xfrm>
        </p:spPr>
        <p:txBody>
          <a:bodyPr/>
          <a:lstStyle/>
          <a:p>
            <a:r>
              <a:rPr lang="es-MX" dirty="0"/>
              <a:t>Según la resolución 2013 de 1986 </a:t>
            </a:r>
            <a:endParaRPr lang="es-CO" dirty="0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AE8AA76-9866-5812-3D35-CEE5D911F0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1249" y="2043193"/>
            <a:ext cx="9499180" cy="359359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MX" sz="2400" dirty="0"/>
              <a:t>• Proponer a la Dirección de la Entidad a la adopción de medidas y el desarrollo de actividades que procuren y mantengan la salud en los lugares y ambientes de trabajo.</a:t>
            </a:r>
          </a:p>
          <a:p>
            <a:pPr marL="0" indent="0" algn="just">
              <a:buNone/>
            </a:pPr>
            <a:r>
              <a:rPr lang="es-MX" sz="2400" dirty="0"/>
              <a:t>• Proponer y participar en actividades de capacitación en SST dirigidas en general a funcionarios y contratistas de la Entidad.</a:t>
            </a:r>
          </a:p>
          <a:p>
            <a:pPr marL="0" indent="0" algn="just">
              <a:buNone/>
            </a:pPr>
            <a:r>
              <a:rPr lang="es-MX" sz="2400" dirty="0"/>
              <a:t>• Colaborar con los funcionarios de entidades gubernamentales de SST en las actividades que éstos adelanten dentro del Instituto y recibir por derecho propio los informes correspondientes.</a:t>
            </a:r>
          </a:p>
          <a:p>
            <a:pPr marL="0" indent="0" algn="just">
              <a:buNone/>
            </a:pPr>
            <a:endParaRPr lang="es-CO" sz="2400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481" y="6270170"/>
            <a:ext cx="958261" cy="3796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249" y="5404091"/>
            <a:ext cx="3754362" cy="21118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2506235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6E8E469-7821-2AD0-D472-ECB03AD510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5072" y="590367"/>
            <a:ext cx="9081856" cy="359359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MX" sz="2400" dirty="0"/>
              <a:t>• Visitar periódicamente los lugares de trabajo e inspeccionar los ambientes, máquinas, equipos, aparatos y las operaciones realizadas por el personal de trabajadores en cada área o sección de la Entidad e informar a la Dirección, sobre la existencia de factores de riesgo y sugerir las medidas correctivas y de control.</a:t>
            </a:r>
          </a:p>
          <a:p>
            <a:pPr marL="0" indent="0" algn="just">
              <a:buNone/>
            </a:pPr>
            <a:r>
              <a:rPr lang="es-MX" sz="2400" dirty="0"/>
              <a:t>• Estudiar y considerar las sugerencias que presenten los colaboradores, en materia de medicina, higiene y seguridad industrial.</a:t>
            </a:r>
          </a:p>
          <a:p>
            <a:pPr marL="0" indent="0" algn="just">
              <a:buNone/>
            </a:pPr>
            <a:r>
              <a:rPr lang="es-MX" sz="2400" dirty="0"/>
              <a:t>• Servir como organismo de coordinación entre la Dirección y los colaboradores en la solución de los problemas relativos a la SST. </a:t>
            </a:r>
          </a:p>
          <a:p>
            <a:pPr marL="0" indent="0" algn="just">
              <a:buNone/>
            </a:pPr>
            <a:r>
              <a:rPr lang="es-MX" sz="2400" dirty="0"/>
              <a:t>• Tramitar los reclamos de los trabajadores relacionados con SST.</a:t>
            </a:r>
          </a:p>
          <a:p>
            <a:pPr marL="0" indent="0" algn="just">
              <a:buNone/>
            </a:pPr>
            <a:r>
              <a:rPr lang="es-MX" sz="2400" dirty="0"/>
              <a:t>• Mantener un archivo de las actas de cada reunión y demás actividades que se desarrollen, el cual estará en cualquier momento a disposición de la persona que lo solicite.</a:t>
            </a:r>
          </a:p>
          <a:p>
            <a:pPr marL="0" indent="0">
              <a:buNone/>
            </a:pPr>
            <a:endParaRPr lang="es-CO" sz="24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481" y="6270170"/>
            <a:ext cx="958261" cy="3796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249" y="5404091"/>
            <a:ext cx="3754362" cy="21118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430178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82D311-BE36-30F0-F388-AFA888F3B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506672"/>
            <a:ext cx="10178322" cy="1492132"/>
          </a:xfrm>
        </p:spPr>
        <p:txBody>
          <a:bodyPr/>
          <a:lstStyle/>
          <a:p>
            <a:pPr algn="ctr"/>
            <a:r>
              <a:rPr lang="es-MX" dirty="0"/>
              <a:t>Según el decreto 1072 de 2015 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75D94B-73C2-DAD5-CA0E-763DAAA2A5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5284" y="1632204"/>
            <a:ext cx="8851110" cy="359359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MX" sz="2400" dirty="0"/>
              <a:t>• Recibir por parte de la alta dirección la comunicación de la política de seguridad y salud en el trabajo.</a:t>
            </a:r>
          </a:p>
          <a:p>
            <a:pPr marL="0" indent="0" algn="just">
              <a:buNone/>
            </a:pPr>
            <a:r>
              <a:rPr lang="es-MX" sz="2400" dirty="0"/>
              <a:t>• Recibir por parte del empleador información sobre el desarrollo de todas las etapas del Sistema de Gestión de Seguridad de la Salud en el Trabajo.</a:t>
            </a:r>
          </a:p>
          <a:p>
            <a:pPr marL="0" indent="0" algn="just">
              <a:buNone/>
            </a:pPr>
            <a:r>
              <a:rPr lang="es-MX" sz="2400" dirty="0"/>
              <a:t>• Recibir los resultados de las evaluaciones de los ambientes de trabajo y emitir recomendaciones.</a:t>
            </a:r>
          </a:p>
          <a:p>
            <a:pPr marL="0" indent="0" algn="just">
              <a:buNone/>
            </a:pPr>
            <a:r>
              <a:rPr lang="es-MX" sz="2400" dirty="0"/>
              <a:t>• Formar parte del equipo investigador de incidentes, accidentes de trabajo y enfermedades laborales. </a:t>
            </a:r>
          </a:p>
          <a:p>
            <a:pPr marL="0" indent="0" algn="just">
              <a:buNone/>
            </a:pPr>
            <a:r>
              <a:rPr lang="es-MX" sz="2400" dirty="0"/>
              <a:t>• Apoyar la adopción de las medidas de prevención y control derivadas de la gestión del cambio.</a:t>
            </a:r>
          </a:p>
          <a:p>
            <a:pPr algn="just"/>
            <a:endParaRPr lang="es-CO" sz="24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481" y="6270170"/>
            <a:ext cx="958261" cy="3796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249" y="5404091"/>
            <a:ext cx="3754362" cy="21118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4068748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573C48E-631D-62A6-3514-0AF057A413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9171" y="1131904"/>
            <a:ext cx="8593658" cy="359359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MX" sz="2400" dirty="0"/>
              <a:t>• Participar en la planificación de las auditorías (artículo 2.2.4.6.29).</a:t>
            </a:r>
          </a:p>
          <a:p>
            <a:pPr marL="0" indent="0" algn="just">
              <a:buNone/>
            </a:pPr>
            <a:r>
              <a:rPr lang="es-MX" sz="2400" dirty="0"/>
              <a:t>• Tener conocimiento de los resultados de la revisión de la alta dirección.</a:t>
            </a:r>
          </a:p>
          <a:p>
            <a:pPr marL="0" indent="0" algn="just">
              <a:buNone/>
            </a:pPr>
            <a:r>
              <a:rPr lang="es-MX" sz="2400" dirty="0"/>
              <a:t>• Rendir cuentas internamente en relación con su desempeño.</a:t>
            </a:r>
          </a:p>
          <a:p>
            <a:pPr marL="0" indent="0" algn="just">
              <a:buNone/>
            </a:pPr>
            <a:r>
              <a:rPr lang="es-MX" sz="2400" dirty="0"/>
              <a:t>• Dar recomendaciones para el mejoramiento del SG-SST.</a:t>
            </a:r>
          </a:p>
          <a:p>
            <a:pPr marL="0" indent="0" algn="just">
              <a:buNone/>
            </a:pPr>
            <a:r>
              <a:rPr lang="es-MX" sz="2400" dirty="0"/>
              <a:t>• Participar en las capacitaciones que realice la Administradora de Riesgos Laborales.</a:t>
            </a:r>
          </a:p>
          <a:p>
            <a:pPr marL="0" indent="0" algn="just">
              <a:buNone/>
            </a:pPr>
            <a:r>
              <a:rPr lang="es-MX" sz="2400" dirty="0"/>
              <a:t>• Revisión del programa de capacitación en Seguridad y Salud en el Trabajo.</a:t>
            </a:r>
          </a:p>
          <a:p>
            <a:pPr marL="0" indent="0" algn="just">
              <a:buNone/>
            </a:pPr>
            <a:endParaRPr lang="es-CO" sz="24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481" y="6270170"/>
            <a:ext cx="958261" cy="3796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249" y="5404091"/>
            <a:ext cx="3754362" cy="21118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3723723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arcador de posición de imagen 2">
            <a:extLst>
              <a:ext uri="{FF2B5EF4-FFF2-40B4-BE49-F238E27FC236}">
                <a16:creationId xmlns:a16="http://schemas.microsoft.com/office/drawing/2014/main" id="{A29FEBF9-1371-7A28-F4EA-9235207EFA5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431" r="2431"/>
          <a:stretch>
            <a:fillRect/>
          </a:stretch>
        </p:blipFill>
        <p:spPr>
          <a:xfrm>
            <a:off x="7706495" y="201736"/>
            <a:ext cx="2174875" cy="228600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618D2F5-BEA1-DDBC-207B-6095569DD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109" y="2830665"/>
            <a:ext cx="7029364" cy="1196670"/>
          </a:xfrm>
        </p:spPr>
        <p:txBody>
          <a:bodyPr>
            <a:noAutofit/>
          </a:bodyPr>
          <a:lstStyle/>
          <a:p>
            <a:r>
              <a:rPr lang="es-CO" sz="4000" dirty="0"/>
              <a:t>RESPONSABILIDADES DE LOS FUNCIONARIOS</a:t>
            </a:r>
          </a:p>
        </p:txBody>
      </p:sp>
      <p:pic>
        <p:nvPicPr>
          <p:cNvPr id="6" name="Marcador de posición de imagen 2">
            <a:extLst>
              <a:ext uri="{FF2B5EF4-FFF2-40B4-BE49-F238E27FC236}">
                <a16:creationId xmlns:a16="http://schemas.microsoft.com/office/drawing/2014/main" id="{907373B5-1988-4CC8-ACA2-E5050A1C603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31" r="2431"/>
          <a:stretch/>
        </p:blipFill>
        <p:spPr>
          <a:xfrm>
            <a:off x="9755867" y="1741335"/>
            <a:ext cx="2174875" cy="228600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Marcador de posición de imagen 2">
            <a:extLst>
              <a:ext uri="{FF2B5EF4-FFF2-40B4-BE49-F238E27FC236}">
                <a16:creationId xmlns:a16="http://schemas.microsoft.com/office/drawing/2014/main" id="{D01170BD-FE8B-20A5-FEA1-223A7543F64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31" r="2431"/>
          <a:stretch/>
        </p:blipFill>
        <p:spPr>
          <a:xfrm>
            <a:off x="7803473" y="3572713"/>
            <a:ext cx="2174875" cy="228600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481" y="6270170"/>
            <a:ext cx="958261" cy="379673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249" y="5404091"/>
            <a:ext cx="3754362" cy="211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72615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965A63D-CC95-A725-D6EF-2B864F6B64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8969" y="590367"/>
            <a:ext cx="8274062" cy="359359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MX" sz="2800" dirty="0"/>
              <a:t>• Conocer y tener clara la política de seguridad y salud en el Trabajo.</a:t>
            </a:r>
          </a:p>
          <a:p>
            <a:pPr marL="0" indent="0" algn="just">
              <a:buNone/>
            </a:pPr>
            <a:r>
              <a:rPr lang="es-MX" sz="2800" dirty="0"/>
              <a:t>• Procurar el cuidado integral de su salud.</a:t>
            </a:r>
          </a:p>
          <a:p>
            <a:pPr marL="0" indent="0" algn="just">
              <a:buNone/>
            </a:pPr>
            <a:r>
              <a:rPr lang="es-MX" sz="2800" dirty="0"/>
              <a:t>• Suministrar información clara, completa y veraz sobre su estado de salud.</a:t>
            </a:r>
          </a:p>
          <a:p>
            <a:pPr marL="0" indent="0" algn="just">
              <a:buNone/>
            </a:pPr>
            <a:r>
              <a:rPr lang="es-MX" sz="2800" dirty="0"/>
              <a:t>• Cumplir las normas de seguridad e higiene propias del Instituto y de cada puesto de trabajo.</a:t>
            </a:r>
          </a:p>
          <a:p>
            <a:pPr marL="0" indent="0" algn="just">
              <a:buNone/>
            </a:pPr>
            <a:r>
              <a:rPr lang="es-MX" sz="2800" dirty="0"/>
              <a:t>• Participar en la prevención de riesgos laborales mediante las actividades que se realicen en la Entidad.</a:t>
            </a:r>
          </a:p>
          <a:p>
            <a:pPr marL="0" indent="0" algn="just">
              <a:buNone/>
            </a:pPr>
            <a:r>
              <a:rPr lang="es-MX" sz="2800" dirty="0"/>
              <a:t>• Informar las condiciones de riesgo detectadas al jefe inmediato.</a:t>
            </a:r>
          </a:p>
          <a:p>
            <a:pPr algn="just"/>
            <a:endParaRPr lang="es-CO" sz="28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481" y="6270170"/>
            <a:ext cx="958261" cy="3796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249" y="5404091"/>
            <a:ext cx="3754362" cy="21118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0956725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0244864-B390-A221-DE3F-418773D3E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2790" y="590366"/>
            <a:ext cx="9046419" cy="359359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MX" sz="2800" dirty="0"/>
              <a:t>• Reportar inmediatamente todo accidente de trabajo o incidente.</a:t>
            </a:r>
          </a:p>
          <a:p>
            <a:pPr marL="0" indent="0" algn="just">
              <a:buNone/>
            </a:pPr>
            <a:r>
              <a:rPr lang="es-MX" sz="2800" dirty="0"/>
              <a:t>• Participar efectivamente en las capacitaciones de seguridad y salud en el trabajo.</a:t>
            </a:r>
          </a:p>
          <a:p>
            <a:pPr marL="0" indent="0" algn="just">
              <a:buNone/>
            </a:pPr>
            <a:r>
              <a:rPr lang="es-MX" sz="2800" dirty="0"/>
              <a:t>• Utilizar cuidar y reponer los elementos de protección personal que se le suministran.</a:t>
            </a:r>
          </a:p>
          <a:p>
            <a:pPr marL="0" indent="0" algn="just">
              <a:buNone/>
            </a:pPr>
            <a:r>
              <a:rPr lang="es-MX" sz="2800" dirty="0"/>
              <a:t>• Participar en la actualización de la identificación de peligros, evaluación y valoración de riesgos.</a:t>
            </a:r>
          </a:p>
          <a:p>
            <a:pPr marL="0" indent="0" algn="just">
              <a:buNone/>
            </a:pPr>
            <a:r>
              <a:rPr lang="es-MX" sz="2800" dirty="0"/>
              <a:t>• Participar en la investigación de los incidentes y accidentes de trabajo.</a:t>
            </a:r>
          </a:p>
          <a:p>
            <a:pPr marL="0" indent="0" algn="just">
              <a:buNone/>
            </a:pPr>
            <a:r>
              <a:rPr lang="es-MX" sz="2800" dirty="0"/>
              <a:t>• Participar en las inspecciones de seguridad.</a:t>
            </a:r>
          </a:p>
          <a:p>
            <a:pPr algn="just"/>
            <a:endParaRPr lang="es-CO" sz="28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481" y="6270170"/>
            <a:ext cx="958261" cy="3796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249" y="5404091"/>
            <a:ext cx="3754362" cy="21118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2157630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1C21529A-1169-71C8-66E7-BD73AE0D60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4895" y="-1009164"/>
            <a:ext cx="12734426" cy="78671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E8EEE2F5-3EB4-0EDF-4804-277A14FFC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405" y="4805756"/>
            <a:ext cx="7695067" cy="1196670"/>
          </a:xfrm>
        </p:spPr>
        <p:txBody>
          <a:bodyPr>
            <a:noAutofit/>
          </a:bodyPr>
          <a:lstStyle/>
          <a:p>
            <a:r>
              <a:rPr lang="es-CO" sz="4000" dirty="0">
                <a:solidFill>
                  <a:schemeClr val="bg1"/>
                </a:solidFill>
              </a:rPr>
              <a:t>RESPONSABILIDADES DE </a:t>
            </a:r>
            <a:r>
              <a:rPr lang="es-CO" sz="4000" dirty="0" smtClean="0">
                <a:solidFill>
                  <a:schemeClr val="bg1"/>
                </a:solidFill>
              </a:rPr>
              <a:t>LOS CONTRATISTAS</a:t>
            </a:r>
            <a:endParaRPr lang="es-CO" sz="4000" dirty="0">
              <a:solidFill>
                <a:schemeClr val="bg1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481" y="6270170"/>
            <a:ext cx="958261" cy="37967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249" y="5404091"/>
            <a:ext cx="3754362" cy="211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10880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622FC9E-B604-B8CF-2C6E-5144C3B973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9990" y="554855"/>
            <a:ext cx="8132019" cy="359359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MX" sz="2400" dirty="0"/>
              <a:t>• Procurar el cuidado integral de su salud.</a:t>
            </a:r>
          </a:p>
          <a:p>
            <a:pPr marL="0" indent="0" algn="just">
              <a:buNone/>
            </a:pPr>
            <a:r>
              <a:rPr lang="es-MX" sz="2400" dirty="0"/>
              <a:t>• Contar con los elementos de protección personal necesarios para ejecutar la actividad contratada, para lo cual asumirá su costo.</a:t>
            </a:r>
          </a:p>
          <a:p>
            <a:pPr marL="0" indent="0" algn="just">
              <a:buNone/>
            </a:pPr>
            <a:r>
              <a:rPr lang="es-MX" sz="2400" dirty="0"/>
              <a:t>• Informar a los contratantes la ocurrencia de incidentes, accidentes de trabajo y enfermedades laborales.</a:t>
            </a:r>
          </a:p>
          <a:p>
            <a:pPr marL="0" indent="0" algn="just">
              <a:buNone/>
            </a:pPr>
            <a:r>
              <a:rPr lang="es-MX" sz="2400" dirty="0"/>
              <a:t>• Participar en las actividades de Prevención y Promoción organizadas por los contratantes, el Vigía en SST, el responsable del SG-SST y/o la Administradora de Riesgos Laborales.</a:t>
            </a:r>
          </a:p>
          <a:p>
            <a:pPr marL="0" indent="0" algn="just">
              <a:buNone/>
            </a:pPr>
            <a:r>
              <a:rPr lang="es-MX" sz="2400" dirty="0"/>
              <a:t>• Cumplir las normas, reglamentos e instrucciones del Sistema de Gestión de la Seguridad y Salud en el Trabajo SG-SST.</a:t>
            </a:r>
          </a:p>
          <a:p>
            <a:pPr marL="0" indent="0" algn="just">
              <a:buNone/>
            </a:pPr>
            <a:r>
              <a:rPr lang="es-MX" sz="2400" dirty="0"/>
              <a:t>• Conocer y tener clara la política de seguridad y salud en el Trabajo.</a:t>
            </a:r>
          </a:p>
          <a:p>
            <a:pPr algn="just"/>
            <a:endParaRPr lang="es-CO" sz="24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481" y="6270170"/>
            <a:ext cx="958261" cy="3796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249" y="5404091"/>
            <a:ext cx="3754362" cy="21118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4682445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0FEE133-39AF-5EFD-39B5-5420008263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6458" y="750164"/>
            <a:ext cx="7759084" cy="359359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MX" sz="2400" dirty="0"/>
              <a:t>• Suministrar información clara, completa y veraz sobre su estado de salud.</a:t>
            </a:r>
          </a:p>
          <a:p>
            <a:pPr marL="0" indent="0">
              <a:buNone/>
            </a:pPr>
            <a:r>
              <a:rPr lang="es-MX" sz="2400" dirty="0"/>
              <a:t>• Informar las condiciones de riesgo detectadas a la dirección.</a:t>
            </a:r>
          </a:p>
          <a:p>
            <a:pPr marL="0" indent="0">
              <a:buNone/>
            </a:pPr>
            <a:r>
              <a:rPr lang="es-MX" sz="2400" dirty="0"/>
              <a:t>• Reportar inmediatamente todo accidente de trabajo o incidente.</a:t>
            </a:r>
          </a:p>
          <a:p>
            <a:pPr marL="0" indent="0">
              <a:buNone/>
            </a:pPr>
            <a:r>
              <a:rPr lang="es-MX" sz="2400" dirty="0"/>
              <a:t>• Participar en la construcción y ejecución de planes de acción.</a:t>
            </a:r>
          </a:p>
          <a:p>
            <a:pPr marL="0" indent="0">
              <a:buNone/>
            </a:pPr>
            <a:r>
              <a:rPr lang="es-MX" sz="2400" dirty="0"/>
              <a:t>• Informar sobre las necesidades de capacitación y entrenamiento en seguridad y salud en el trabajo.</a:t>
            </a:r>
          </a:p>
          <a:p>
            <a:pPr marL="0" indent="0">
              <a:buNone/>
            </a:pPr>
            <a:r>
              <a:rPr lang="es-MX" sz="2400" dirty="0"/>
              <a:t>• Participar en las inspecciones de seguridad.</a:t>
            </a:r>
          </a:p>
          <a:p>
            <a:endParaRPr lang="es-CO" sz="24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481" y="6270170"/>
            <a:ext cx="958261" cy="3796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249" y="5404091"/>
            <a:ext cx="3754362" cy="21118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7025433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F7E70114-DE0F-C3F9-F910-28A644345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589" y="3150262"/>
            <a:ext cx="6612113" cy="1196670"/>
          </a:xfrm>
        </p:spPr>
        <p:txBody>
          <a:bodyPr>
            <a:noAutofit/>
          </a:bodyPr>
          <a:lstStyle/>
          <a:p>
            <a:r>
              <a:rPr lang="es-CO" sz="4000" dirty="0"/>
              <a:t>RESPONSABILIDADES DEL COMITÉ CONVIVENCIA LABORAL (CCL)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AE426F6-3BD4-E5D4-C45C-37F8D75AD2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0240" y="1309093"/>
            <a:ext cx="6937706" cy="462144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481" y="6270170"/>
            <a:ext cx="958261" cy="37967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249" y="5404091"/>
            <a:ext cx="3754362" cy="211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58957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473AF1C-D795-B94F-B6F1-85AFB2BDB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0942" y="457200"/>
            <a:ext cx="8939813" cy="359359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MX" dirty="0"/>
              <a:t>• Recibir y dar trámite a las quejas presentadas en las que se describan situaciones que puedan constituir acoso laboral, así como las pruebas que las soportan.</a:t>
            </a:r>
          </a:p>
          <a:p>
            <a:pPr marL="0" indent="0" algn="just">
              <a:buNone/>
            </a:pPr>
            <a:r>
              <a:rPr lang="es-MX" dirty="0"/>
              <a:t>• Examinar de manera confidencial los casos específicos o puntuales en los que se formule queja o reclamo, que pudieran tipificar conductas o circunstancias de acoso laboral, al interior del Instituto. </a:t>
            </a:r>
          </a:p>
          <a:p>
            <a:pPr marL="0" indent="0" algn="just">
              <a:buNone/>
            </a:pPr>
            <a:r>
              <a:rPr lang="es-MX" dirty="0"/>
              <a:t>• Escuchar a las partes involucradas de manera individual sobre los hechos que dieron lugar a la queja. </a:t>
            </a:r>
          </a:p>
          <a:p>
            <a:pPr marL="0" indent="0" algn="just">
              <a:buNone/>
            </a:pPr>
            <a:r>
              <a:rPr lang="es-MX" dirty="0"/>
              <a:t>• Adelantar reuniones con el fin de crear un espacio de diálogo entre las partes involucradas, promoviendo compromisos mutuos para llegar a una solución efectiva de las controversias. </a:t>
            </a:r>
          </a:p>
          <a:p>
            <a:pPr marL="0" indent="0" algn="just">
              <a:buNone/>
            </a:pPr>
            <a:r>
              <a:rPr lang="es-MX" dirty="0"/>
              <a:t>• Formular planes de mejora y hacer seguimiento a los compromisos.</a:t>
            </a:r>
          </a:p>
          <a:p>
            <a:pPr marL="0" indent="0" algn="just">
              <a:buNone/>
            </a:pPr>
            <a:r>
              <a:rPr lang="es-MX" dirty="0"/>
              <a:t>• Presentar a la alta dirección del Instituto las recomendaciones para el desarrollo efectivo de las medidas preventivas y correctivas del acoso laboral.</a:t>
            </a:r>
          </a:p>
          <a:p>
            <a:pPr marL="0" indent="0" algn="just">
              <a:buNone/>
            </a:pPr>
            <a:r>
              <a:rPr lang="es-MX" dirty="0"/>
              <a:t>• Elaborar informes trimestrales sobre la gestión del comité que incluya estadísticas de las quejas, seguimiento de los casos y recomendaciones.</a:t>
            </a:r>
          </a:p>
          <a:p>
            <a:pPr algn="just"/>
            <a:endParaRPr lang="es-CO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481" y="6270170"/>
            <a:ext cx="958261" cy="3796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249" y="5404091"/>
            <a:ext cx="3754362" cy="21118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3108195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5FCD8464-EF2A-2F97-B96D-222825A66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185" y="1091643"/>
            <a:ext cx="7126189" cy="4064627"/>
          </a:xfrm>
        </p:spPr>
        <p:txBody>
          <a:bodyPr/>
          <a:lstStyle/>
          <a:p>
            <a:pPr algn="ctr"/>
            <a:r>
              <a:rPr lang="es-MX" dirty="0"/>
              <a:t>¿QUÉ ES UN ACCIDENTE LABORAL?: </a:t>
            </a:r>
            <a:endParaRPr lang="es-CO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481" y="6270170"/>
            <a:ext cx="958261" cy="37967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249" y="5404091"/>
            <a:ext cx="3754362" cy="211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96003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171F9B59-BC02-8CC0-E8C4-02ACB6D1D3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907" y="1426404"/>
            <a:ext cx="6158418" cy="4985124"/>
          </a:xfrm>
        </p:spPr>
        <p:txBody>
          <a:bodyPr/>
          <a:lstStyle/>
          <a:p>
            <a:pPr algn="just"/>
            <a:r>
              <a:rPr lang="es-MX" dirty="0"/>
              <a:t>Un accidente laboral, es todo suceso repentino que sobrevenga por causa o con ocasión del trabajo y que produzca en el trabajador una lesión orgánica, una perturbación funcional o psiquiátrica, la invalidez o la muerte.</a:t>
            </a:r>
            <a:endParaRPr lang="es-CO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9150D83-F6FD-BACE-BFE4-9BBEA98FF9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467" b="95562" l="9467" r="89941">
                        <a14:foregroundMark x1="26331" y1="19822" x2="26331" y2="19822"/>
                        <a14:foregroundMark x1="22781" y1="91420" x2="22781" y2="91420"/>
                        <a14:foregroundMark x1="26923" y1="95562" x2="26923" y2="95562"/>
                        <a14:foregroundMark x1="84320" y1="12426" x2="84320" y2="12426"/>
                        <a14:foregroundMark x1="84320" y1="15089" x2="84320" y2="15089"/>
                        <a14:foregroundMark x1="85799" y1="17751" x2="85799" y2="17751"/>
                        <a14:foregroundMark x1="86982" y1="61243" x2="86982" y2="61243"/>
                        <a14:foregroundMark x1="52663" y1="13018" x2="52663" y2="1301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46221" y="1466711"/>
            <a:ext cx="3924578" cy="392457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481" y="6270170"/>
            <a:ext cx="958261" cy="37967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249" y="5404091"/>
            <a:ext cx="3754362" cy="211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2814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B6478FBE-AB1A-6BE1-7156-66E43CB68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/>
              <a:t>¿cuándo ES ACCIDENTE DE TRABAJO?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481" y="6270170"/>
            <a:ext cx="958261" cy="37967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249" y="5404091"/>
            <a:ext cx="3754362" cy="211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02821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14669C-86E5-4C8D-3B00-1303005FFB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907" y="236796"/>
            <a:ext cx="6158418" cy="498512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MX" sz="2800" dirty="0"/>
              <a:t>• Es AT aquél que se produce durante la ejecución de órdenes del empleador, o durante la ejecución de una labor bajo su autoridad, aun fuera del lugar y horas de trabajo.</a:t>
            </a:r>
          </a:p>
          <a:p>
            <a:pPr marL="0" indent="0" algn="just">
              <a:buNone/>
            </a:pPr>
            <a:r>
              <a:rPr lang="es-MX" sz="2800" dirty="0"/>
              <a:t>• Es AT el que ocurre en el recorrido de la casa al trabajo o viceversa, cuando el transporte es suministrado por el empleador. </a:t>
            </a:r>
          </a:p>
          <a:p>
            <a:pPr marL="0" indent="0" algn="just">
              <a:buNone/>
            </a:pPr>
            <a:r>
              <a:rPr lang="es-MX" sz="2800" dirty="0"/>
              <a:t>• Es AT las actividades recreativas, deportivas y culturales, siempre que actúen por cuenta o representación del empleador.</a:t>
            </a:r>
          </a:p>
          <a:p>
            <a:pPr algn="just"/>
            <a:endParaRPr lang="es-CO" sz="2800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820C24F-406F-A079-025A-7D935D15EF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81" t="17088" r="50000" b="17423"/>
          <a:stretch/>
        </p:blipFill>
        <p:spPr>
          <a:xfrm>
            <a:off x="7938407" y="1322773"/>
            <a:ext cx="3803791" cy="3744157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481" y="6270170"/>
            <a:ext cx="958261" cy="37967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249" y="5404091"/>
            <a:ext cx="3754362" cy="211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29600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ACE5500C-C062-4836-3A33-B4203331D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¿Cuándo NO ES ACCIDENTE DE TRABAJO?</a:t>
            </a:r>
            <a:endParaRPr lang="es-CO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481" y="6270170"/>
            <a:ext cx="958261" cy="37967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249" y="5404091"/>
            <a:ext cx="3754362" cy="211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06008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contenido 9">
            <a:extLst>
              <a:ext uri="{FF2B5EF4-FFF2-40B4-BE49-F238E27FC236}">
                <a16:creationId xmlns:a16="http://schemas.microsoft.com/office/drawing/2014/main" id="{2F52A4E1-E897-ED98-4E66-380EB6672B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2705" y="440983"/>
            <a:ext cx="6158418" cy="498512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MX" sz="2400" dirty="0"/>
              <a:t>• NO es AT aquel que NO se produzca o NO haya ocurrido por causa o con ocasión del trabajo.</a:t>
            </a:r>
          </a:p>
          <a:p>
            <a:pPr marL="0" indent="0" algn="just">
              <a:buNone/>
            </a:pPr>
            <a:r>
              <a:rPr lang="es-MX" sz="2400" dirty="0"/>
              <a:t>• NO es AT el sufrido por el trabajador, fuera de la empresa, durante los permisos no remunerados o sin remuneración. </a:t>
            </a:r>
          </a:p>
          <a:p>
            <a:pPr marL="0" indent="0" algn="just">
              <a:buNone/>
            </a:pPr>
            <a:r>
              <a:rPr lang="es-MX" sz="2400" dirty="0"/>
              <a:t>• NO es AT casos de violencia laboral (por estado de embriaguez del trabajador o como consecuencia de los hechos naturales).</a:t>
            </a:r>
          </a:p>
          <a:p>
            <a:pPr marL="0" indent="0" algn="just">
              <a:buNone/>
            </a:pPr>
            <a:r>
              <a:rPr lang="es-MX" sz="2400" dirty="0"/>
              <a:t>• NO es AT el provocado intencionalmente o de manera dolosa por un trabajador, las conductas extralaborales del trabajador, la mutilación de una de sus extremidades con implementos de trabajo.</a:t>
            </a:r>
          </a:p>
          <a:p>
            <a:pPr algn="just"/>
            <a:endParaRPr lang="es-CO" sz="2400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05AAB36-8BAE-AF38-C228-2FE4E63FA2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944" t="17981" r="6474" b="18317"/>
          <a:stretch/>
        </p:blipFill>
        <p:spPr>
          <a:xfrm>
            <a:off x="7856739" y="1425237"/>
            <a:ext cx="4021584" cy="4007525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481" y="6270170"/>
            <a:ext cx="958261" cy="37967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249" y="5404091"/>
            <a:ext cx="3754362" cy="211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16205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EED39BD8-B9B4-42CB-1059-8AB519405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¿QUÉ ES UN INCIDENTE DE TRABAJO?</a:t>
            </a:r>
            <a:endParaRPr lang="es-CO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481" y="6270170"/>
            <a:ext cx="958261" cy="37967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249" y="5404091"/>
            <a:ext cx="3754362" cy="211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85529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710184B8-F06A-1BAC-1FED-C1BF98BF2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8216" y="1517287"/>
            <a:ext cx="6158418" cy="4985124"/>
          </a:xfrm>
        </p:spPr>
        <p:txBody>
          <a:bodyPr/>
          <a:lstStyle/>
          <a:p>
            <a:pPr algn="just"/>
            <a:r>
              <a:rPr lang="es-MX" dirty="0"/>
              <a:t>Suceso en el trabajo que tuvo el potencial de ser un accidente, en el que hubo personas involucradas sin que sufrieran lesiones o se presentaran daños a la propiedad y/o pérdida en los procesos.</a:t>
            </a:r>
            <a:endParaRPr lang="es-CO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CF764EF-D13D-2E18-7F68-FC310C7E78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67055" y="1172737"/>
            <a:ext cx="5792021" cy="4367147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481" y="6270170"/>
            <a:ext cx="958261" cy="37967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249" y="5404091"/>
            <a:ext cx="3754362" cy="211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71173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1F66D37D-D117-C932-9C49-73E294230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¿QUÉ ES UNA CONDICIÓN INSEGURA?</a:t>
            </a:r>
            <a:endParaRPr lang="es-CO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481" y="6270170"/>
            <a:ext cx="958261" cy="37967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249" y="5404091"/>
            <a:ext cx="3754362" cy="211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67653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833D70FB-BBEA-2D88-EF9F-F342B96EA7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4849" y="1741336"/>
            <a:ext cx="6158418" cy="4985124"/>
          </a:xfrm>
        </p:spPr>
        <p:txBody>
          <a:bodyPr/>
          <a:lstStyle/>
          <a:p>
            <a:pPr algn="just"/>
            <a:r>
              <a:rPr lang="es-MX" dirty="0"/>
              <a:t>Son aquellas situaciones que se presentan en el lugar de trabajo y se caracterizan por la presencia de riesgos no controlados que pueden generar accidentes de trabajo.</a:t>
            </a:r>
            <a:endParaRPr lang="es-CO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7DACE20-1AA2-F7BB-2BA9-FCB4CB3EB8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9417" y="1312046"/>
            <a:ext cx="4233908" cy="423390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481" y="6270170"/>
            <a:ext cx="958261" cy="37967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249" y="5404091"/>
            <a:ext cx="3754362" cy="211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31742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85E9B8-D64D-7559-FCC9-2BB7F3B56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MX" sz="2400" dirty="0"/>
              <a:t>Ejemplos de condiciones inseguras</a:t>
            </a:r>
            <a:endParaRPr lang="es-CO" sz="2400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05DAB8A-7EF5-708E-9083-F4793ADC16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93621" y="2043177"/>
            <a:ext cx="3380639" cy="4164164"/>
          </a:xfrm>
        </p:spPr>
        <p:txBody>
          <a:bodyPr>
            <a:normAutofit/>
          </a:bodyPr>
          <a:lstStyle/>
          <a:p>
            <a:pPr algn="just"/>
            <a:r>
              <a:rPr lang="es-MX" sz="2400" dirty="0"/>
              <a:t>• Instalaciones eléctricas peligrosas</a:t>
            </a:r>
          </a:p>
          <a:p>
            <a:pPr algn="just"/>
            <a:r>
              <a:rPr lang="es-MX" sz="2400" dirty="0"/>
              <a:t>• Herramientas en mal estado</a:t>
            </a:r>
          </a:p>
          <a:p>
            <a:pPr algn="just"/>
            <a:r>
              <a:rPr lang="es-MX" sz="2400" dirty="0"/>
              <a:t>• Instalaciones en malas condiciones</a:t>
            </a:r>
          </a:p>
          <a:p>
            <a:pPr algn="just"/>
            <a:endParaRPr lang="es-CO" sz="24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021B280-2920-A0C6-A12D-F910D48452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4274" b="82525" l="10000" r="90000"/>
                    </a14:imgEffect>
                  </a14:imgLayer>
                </a14:imgProps>
              </a:ext>
            </a:extLst>
          </a:blip>
          <a:srcRect t="5743" b="8944"/>
          <a:stretch/>
        </p:blipFill>
        <p:spPr>
          <a:xfrm>
            <a:off x="1106209" y="-2008060"/>
            <a:ext cx="7953685" cy="678551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01E3CBC-89C6-6B65-85B1-DFE71FB8C6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39144" y="3192379"/>
            <a:ext cx="4139946" cy="413994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50F703F-C1E3-ED60-65FC-0CD26F308B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0675" y="320842"/>
            <a:ext cx="4242312" cy="4039006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481" y="6270170"/>
            <a:ext cx="958261" cy="37967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249" y="5404091"/>
            <a:ext cx="3754362" cy="211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16807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B78DC075-1ADA-82AD-4753-FB2F9FCF6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¿QUE ES UN ACTO INSEGURO?</a:t>
            </a:r>
            <a:endParaRPr lang="es-CO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481" y="6270170"/>
            <a:ext cx="958261" cy="37967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249" y="5404091"/>
            <a:ext cx="3754362" cy="211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51627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9EFF99BD-2FF6-125F-7C4F-E0F46EECED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s-MX" dirty="0"/>
              <a:t>Son acciones u omisiones cometidas por las personas; estas generan que se produzcan accidentes y se hacen por:</a:t>
            </a:r>
          </a:p>
          <a:p>
            <a:pPr marL="0" indent="0" algn="just">
              <a:buNone/>
            </a:pPr>
            <a:endParaRPr lang="es-MX" dirty="0"/>
          </a:p>
          <a:p>
            <a:pPr marL="0" indent="0" algn="just">
              <a:buNone/>
            </a:pPr>
            <a:r>
              <a:rPr lang="es-MX" dirty="0"/>
              <a:t>• IMPERICIA</a:t>
            </a:r>
          </a:p>
          <a:p>
            <a:pPr marL="0" indent="0" algn="just">
              <a:buNone/>
            </a:pPr>
            <a:r>
              <a:rPr lang="es-MX" dirty="0"/>
              <a:t>• IMPRUDENCIA</a:t>
            </a:r>
          </a:p>
          <a:p>
            <a:pPr marL="0" indent="0" algn="just">
              <a:buNone/>
            </a:pPr>
            <a:r>
              <a:rPr lang="es-MX" dirty="0"/>
              <a:t>• NEGLIGENCIA.</a:t>
            </a:r>
          </a:p>
          <a:p>
            <a:pPr algn="just"/>
            <a:endParaRPr lang="es-CO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BAD2B47-03B9-881D-E06E-47CF22A1F7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backgroundMark x1="5751" y1="30326" x2="10543" y2="17658"/>
                        <a14:backgroundMark x1="6390" y1="17850" x2="52236" y2="0"/>
                        <a14:backgroundMark x1="59744" y1="960" x2="90895" y2="19002"/>
                        <a14:backgroundMark x1="94409" y1="27831" x2="99681" y2="41267"/>
                        <a14:backgroundMark x1="97284" y1="70825" x2="75080" y2="95393"/>
                        <a14:backgroundMark x1="72684" y1="96929" x2="62780" y2="9942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97249" y="1343512"/>
            <a:ext cx="4358619" cy="362754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481" y="6270170"/>
            <a:ext cx="958261" cy="37967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249" y="5404091"/>
            <a:ext cx="3754362" cy="211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15748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4C564833-FF10-0DC6-FC5E-2BFA2CA1B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¿QUÉ ES UNA ENFERMEDAD LABORAL?</a:t>
            </a:r>
            <a:endParaRPr lang="es-CO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481" y="6270170"/>
            <a:ext cx="958261" cy="37967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249" y="5404091"/>
            <a:ext cx="3754362" cy="211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86373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0E205A90-62C2-C76F-EBC9-11A74030A6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907" y="1741336"/>
            <a:ext cx="6158418" cy="4985124"/>
          </a:xfrm>
        </p:spPr>
        <p:txBody>
          <a:bodyPr/>
          <a:lstStyle/>
          <a:p>
            <a:pPr algn="just"/>
            <a:r>
              <a:rPr lang="es-MX" dirty="0"/>
              <a:t>Es toda patología contraída como resultado de la exposición a factores de riesgo inherentes a la actividad laboral o del medio en el que el trabajador desempeña su labor.</a:t>
            </a:r>
            <a:endParaRPr lang="es-CO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822B4E5-525A-B4E3-81F9-45D47922E5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44" b="96965" l="9744" r="89776">
                        <a14:foregroundMark x1="32109" y1="40256" x2="32109" y2="40256"/>
                        <a14:foregroundMark x1="20128" y1="59585" x2="20128" y2="59585"/>
                        <a14:foregroundMark x1="42332" y1="92332" x2="42332" y2="92332"/>
                        <a14:foregroundMark x1="41054" y1="96965" x2="41054" y2="96965"/>
                        <a14:foregroundMark x1="57508" y1="11502" x2="57508" y2="11502"/>
                        <a14:foregroundMark x1="54633" y1="20607" x2="54633" y2="20607"/>
                        <a14:foregroundMark x1="35783" y1="41054" x2="35783" y2="4105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63566" y="952122"/>
            <a:ext cx="4451969" cy="445196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481" y="6270170"/>
            <a:ext cx="958261" cy="37967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249" y="5404091"/>
            <a:ext cx="3754362" cy="211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59305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E260830B-BAF5-1C65-A208-0001D961F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¿QUÉ DEBE HACER EN CASO DE ACCIDENTE?</a:t>
            </a:r>
            <a:endParaRPr lang="es-CO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481" y="6270170"/>
            <a:ext cx="958261" cy="37967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249" y="5404091"/>
            <a:ext cx="3754362" cy="211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4927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F0276E-F346-1BFF-BFEF-A98B3347C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01126" y="3429000"/>
            <a:ext cx="3966098" cy="1159848"/>
          </a:xfrm>
        </p:spPr>
        <p:txBody>
          <a:bodyPr>
            <a:noAutofit/>
          </a:bodyPr>
          <a:lstStyle/>
          <a:p>
            <a:pPr algn="ctr"/>
            <a:r>
              <a:rPr lang="es-MX" sz="3200" dirty="0"/>
              <a:t>Recuerde que la ARL a la que se encuentra afiliado es </a:t>
            </a:r>
            <a:r>
              <a:rPr lang="es-MX" sz="5400" dirty="0">
                <a:solidFill>
                  <a:schemeClr val="bg1"/>
                </a:solidFill>
              </a:rPr>
              <a:t>POSITIVA</a:t>
            </a:r>
            <a:r>
              <a:rPr lang="es-MX" sz="3200" dirty="0"/>
              <a:t> </a:t>
            </a:r>
            <a:endParaRPr lang="es-CO" sz="3200" dirty="0"/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876F45D5-D8CF-9DCA-4770-7C13202E04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317" y="936438"/>
            <a:ext cx="6158418" cy="4985124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es-MX" dirty="0"/>
              <a:t>• Avisarle a su jefe inmediato.</a:t>
            </a:r>
          </a:p>
          <a:p>
            <a:pPr marL="0" indent="0" algn="just">
              <a:buNone/>
            </a:pPr>
            <a:r>
              <a:rPr lang="es-MX" dirty="0"/>
              <a:t>• Comunicarse con el área de Seguridad y Salud en el Trabajo.</a:t>
            </a:r>
          </a:p>
          <a:p>
            <a:pPr marL="0" indent="0" algn="just">
              <a:buNone/>
            </a:pPr>
            <a:r>
              <a:rPr lang="es-MX" dirty="0"/>
              <a:t>• En tal motivo que no se pueda comunicar envié la versión del accidente al correo sgsst@culturacajica.gov.co</a:t>
            </a:r>
          </a:p>
          <a:p>
            <a:pPr marL="0" indent="0" algn="just">
              <a:buNone/>
            </a:pPr>
            <a:r>
              <a:rPr lang="es-MX" dirty="0"/>
              <a:t>• Se cuenta con un plazo de dos (2) días hábiles siguientes a la ocurrencia del accidente es decir (48 horas). Después de este tiempo no se tomará como Accidente Laboral.</a:t>
            </a:r>
          </a:p>
          <a:p>
            <a:pPr algn="just"/>
            <a:endParaRPr lang="es-CO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481" y="6270170"/>
            <a:ext cx="958261" cy="37967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249" y="5404091"/>
            <a:ext cx="3754362" cy="211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37737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Distintivo">
  <a:themeElements>
    <a:clrScheme name="Distintivo">
      <a:dk1>
        <a:sysClr val="windowText" lastClr="000000"/>
      </a:dk1>
      <a:lt1>
        <a:sysClr val="window" lastClr="FFFFFF"/>
      </a:lt1>
      <a:dk2>
        <a:srgbClr val="0B082E"/>
      </a:dk2>
      <a:lt2>
        <a:srgbClr val="F3F3F2"/>
      </a:lt2>
      <a:accent1>
        <a:srgbClr val="62B4C6"/>
      </a:accent1>
      <a:accent2>
        <a:srgbClr val="1B376E"/>
      </a:accent2>
      <a:accent3>
        <a:srgbClr val="9EBE55"/>
      </a:accent3>
      <a:accent4>
        <a:srgbClr val="C65E5E"/>
      </a:accent4>
      <a:accent5>
        <a:srgbClr val="D3BA55"/>
      </a:accent5>
      <a:accent6>
        <a:srgbClr val="96648A"/>
      </a:accent6>
      <a:hlink>
        <a:srgbClr val="62B4C6"/>
      </a:hlink>
      <a:folHlink>
        <a:srgbClr val="96648A"/>
      </a:folHlink>
    </a:clrScheme>
    <a:fontScheme name="Distintivo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stintivo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D71F8F05-6246-47AF-9E68-E57F6C93F792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TM10001106[[fn=Distintivo]]</Template>
  <TotalTime>1201</TotalTime>
  <Words>2354</Words>
  <Application>Microsoft Office PowerPoint</Application>
  <PresentationFormat>Panorámica</PresentationFormat>
  <Paragraphs>138</Paragraphs>
  <Slides>48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48</vt:i4>
      </vt:variant>
    </vt:vector>
  </HeadingPairs>
  <TitlesOfParts>
    <vt:vector size="53" baseType="lpstr">
      <vt:lpstr>Arial</vt:lpstr>
      <vt:lpstr>Calibri</vt:lpstr>
      <vt:lpstr>Gill Sans MT</vt:lpstr>
      <vt:lpstr>Impact</vt:lpstr>
      <vt:lpstr>Distintivo</vt:lpstr>
      <vt:lpstr>INDUCCIÓN EN SEGURIDAD Y SALUD EN EL TRABAJO</vt:lpstr>
      <vt:lpstr>¿QUÉ ES SEGURIDAD Y SALUD EN EL TRABAJO (SST)?  </vt:lpstr>
      <vt:lpstr>Presentación de PowerPoint</vt:lpstr>
      <vt:lpstr>¿Cuál es el objetivo de la sst?</vt:lpstr>
      <vt:lpstr>Presentación de PowerPoint</vt:lpstr>
      <vt:lpstr>¿QUÉ ES COMITÉ DE CONVIVENCIA LABORAL CCL?</vt:lpstr>
      <vt:lpstr>Presentación de PowerPoint</vt:lpstr>
      <vt:lpstr>¿Cuáles son las funciones del ccl?</vt:lpstr>
      <vt:lpstr>Presentación de PowerPoint</vt:lpstr>
      <vt:lpstr>POLÍTICA DE SST Resolución 033 de 2021 </vt:lpstr>
      <vt:lpstr>¿cuáles son los objetivos de la política sst?</vt:lpstr>
      <vt:lpstr>Presentación de PowerPoint</vt:lpstr>
      <vt:lpstr>POLÍTICA CONTRA EL CONSUMO DE ALCOHOL, TABACO Y SPA Resolución 032 de 2021</vt:lpstr>
      <vt:lpstr>POLÍTICA DE ACOSO LABORAL Resolución 053 de 2022</vt:lpstr>
      <vt:lpstr>ROLES Y RESPONSABILIDADES SG-SST </vt:lpstr>
      <vt:lpstr>RESPONSABILIDADES DEL ENCARGADO DEL SG-SST</vt:lpstr>
      <vt:lpstr>Presentación de PowerPoint</vt:lpstr>
      <vt:lpstr>Presentación de PowerPoint</vt:lpstr>
      <vt:lpstr>RESPONSABILIDADES DEL VIGÍA SG-SST:</vt:lpstr>
      <vt:lpstr>Según la resolución 2013 de 1986 </vt:lpstr>
      <vt:lpstr>Presentación de PowerPoint</vt:lpstr>
      <vt:lpstr>Según el decreto 1072 de 2015 </vt:lpstr>
      <vt:lpstr>Presentación de PowerPoint</vt:lpstr>
      <vt:lpstr>RESPONSABILIDADES DE LOS FUNCIONARIOS</vt:lpstr>
      <vt:lpstr>Presentación de PowerPoint</vt:lpstr>
      <vt:lpstr>Presentación de PowerPoint</vt:lpstr>
      <vt:lpstr>RESPONSABILIDADES DE LOS CONTRATISTAS</vt:lpstr>
      <vt:lpstr>Presentación de PowerPoint</vt:lpstr>
      <vt:lpstr>Presentación de PowerPoint</vt:lpstr>
      <vt:lpstr>RESPONSABILIDADES DEL COMITÉ CONVIVENCIA LABORAL (CCL)</vt:lpstr>
      <vt:lpstr>Presentación de PowerPoint</vt:lpstr>
      <vt:lpstr>¿QUÉ ES UN ACCIDENTE LABORAL?: </vt:lpstr>
      <vt:lpstr>Presentación de PowerPoint</vt:lpstr>
      <vt:lpstr>¿cuándo ES ACCIDENTE DE TRABAJO?</vt:lpstr>
      <vt:lpstr>Presentación de PowerPoint</vt:lpstr>
      <vt:lpstr>¿Cuándo NO ES ACCIDENTE DE TRABAJO?</vt:lpstr>
      <vt:lpstr>Presentación de PowerPoint</vt:lpstr>
      <vt:lpstr>¿QUÉ ES UN INCIDENTE DE TRABAJO?</vt:lpstr>
      <vt:lpstr>Presentación de PowerPoint</vt:lpstr>
      <vt:lpstr>¿QUÉ ES UNA CONDICIÓN INSEGURA?</vt:lpstr>
      <vt:lpstr>Presentación de PowerPoint</vt:lpstr>
      <vt:lpstr>Ejemplos de condiciones inseguras</vt:lpstr>
      <vt:lpstr>¿QUE ES UN ACTO INSEGURO?</vt:lpstr>
      <vt:lpstr>Presentación de PowerPoint</vt:lpstr>
      <vt:lpstr>¿QUÉ ES UNA ENFERMEDAD LABORAL?</vt:lpstr>
      <vt:lpstr>Presentación de PowerPoint</vt:lpstr>
      <vt:lpstr>¿QUÉ DEBE HACER EN CASO DE ACCIDENTE?</vt:lpstr>
      <vt:lpstr>Recuerde que la ARL a la que se encuentra afiliado es POSITIVA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INDUCCIÓN EN SEGURIDAD Y SALUD EN EL TRABAJO</dc:title>
  <dc:creator>Cesar</dc:creator>
  <cp:lastModifiedBy>9meses</cp:lastModifiedBy>
  <cp:revision>6</cp:revision>
  <dcterms:created xsi:type="dcterms:W3CDTF">2024-05-13T20:42:41Z</dcterms:created>
  <dcterms:modified xsi:type="dcterms:W3CDTF">2024-05-16T13:19:09Z</dcterms:modified>
</cp:coreProperties>
</file>